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2" r:id="rId2"/>
    <p:sldId id="256" r:id="rId3"/>
    <p:sldId id="258" r:id="rId4"/>
    <p:sldId id="259" r:id="rId5"/>
    <p:sldId id="272" r:id="rId6"/>
    <p:sldId id="273" r:id="rId7"/>
    <p:sldId id="260" r:id="rId8"/>
    <p:sldId id="270" r:id="rId9"/>
    <p:sldId id="263" r:id="rId10"/>
    <p:sldId id="288" r:id="rId11"/>
    <p:sldId id="268" r:id="rId12"/>
    <p:sldId id="264" r:id="rId13"/>
    <p:sldId id="279" r:id="rId14"/>
    <p:sldId id="274" r:id="rId15"/>
    <p:sldId id="285" r:id="rId16"/>
    <p:sldId id="265" r:id="rId17"/>
    <p:sldId id="280" r:id="rId18"/>
    <p:sldId id="281" r:id="rId19"/>
    <p:sldId id="266" r:id="rId20"/>
    <p:sldId id="275" r:id="rId21"/>
    <p:sldId id="267" r:id="rId22"/>
    <p:sldId id="289" r:id="rId23"/>
    <p:sldId id="287" r:id="rId24"/>
  </p:sldIdLst>
  <p:sldSz cx="9144000" cy="6858000" type="screen4x3"/>
  <p:notesSz cx="70866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6F9D41"/>
    <a:srgbClr val="000066"/>
    <a:srgbClr val="0033CC"/>
    <a:srgbClr val="BA2041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660"/>
  </p:normalViewPr>
  <p:slideViewPr>
    <p:cSldViewPr>
      <p:cViewPr>
        <p:scale>
          <a:sx n="100" d="100"/>
          <a:sy n="100" d="100"/>
        </p:scale>
        <p:origin x="-4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colm\Documents\Church%20Committee%20and%20JamDram\Stewardship\Charts%20for%20Pp%20chapelri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lcolm\Documents\Church%20Committee%20and%20JamDram\Stewardship\Charts%20for%20Pp%20chapel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pieChart>
        <c:varyColors val="1"/>
        <c:ser>
          <c:idx val="0"/>
          <c:order val="0"/>
          <c:spPr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explosion val="7"/>
          </c:dPt>
          <c:dPt>
            <c:idx val="1"/>
            <c:explosion val="7"/>
          </c:dPt>
          <c:dLbls>
            <c:dLbl>
              <c:idx val="0"/>
              <c:layout>
                <c:manualLayout>
                  <c:x val="-0.21838539893379241"/>
                  <c:y val="-3.7982797591472654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/>
                      <a:t>Planned Giving</a:t>
                    </a:r>
                  </a:p>
                </c:rich>
              </c:tx>
              <c:showSerName val="1"/>
            </c:dLbl>
            <c:dLbl>
              <c:idx val="1"/>
              <c:layout>
                <c:manualLayout>
                  <c:x val="0.2176666666666667"/>
                  <c:y val="-9.3539081412682169E-3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 smtClean="0"/>
                      <a:t>Collections Donations </a:t>
                    </a:r>
                    <a:r>
                      <a:rPr lang="en-US" sz="1400" baseline="0" dirty="0"/>
                      <a:t>Fees</a:t>
                    </a:r>
                  </a:p>
                </c:rich>
              </c:tx>
              <c:showSerName val="1"/>
            </c:dLbl>
            <c:dLbl>
              <c:idx val="2"/>
              <c:layout>
                <c:manualLayout>
                  <c:x val="-0.17032477519419051"/>
                  <c:y val="8.3856855423386088E-4"/>
                </c:manualLayout>
              </c:layout>
              <c:tx>
                <c:rich>
                  <a:bodyPr/>
                  <a:lstStyle/>
                  <a:p>
                    <a:r>
                      <a:rPr lang="en-US" sz="1350" baseline="0" dirty="0"/>
                      <a:t>Fundraising</a:t>
                    </a:r>
                  </a:p>
                </c:rich>
              </c:tx>
              <c:showSerName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baseline="0"/>
                      <a:t>Collections for charities</a:t>
                    </a:r>
                  </a:p>
                </c:rich>
              </c:tx>
              <c:showSerName val="1"/>
            </c:dLbl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SerName val="1"/>
            <c:showLeaderLines val="1"/>
          </c:dLbls>
          <c:val>
            <c:numRef>
              <c:f>Sheet1!$G$3:$G$6</c:f>
              <c:numCache>
                <c:formatCode>General</c:formatCode>
                <c:ptCount val="4"/>
                <c:pt idx="0">
                  <c:v>13567</c:v>
                </c:pt>
                <c:pt idx="1">
                  <c:v>10712</c:v>
                </c:pt>
                <c:pt idx="2">
                  <c:v>1130</c:v>
                </c:pt>
              </c:numCache>
            </c:numRef>
          </c:val>
        </c:ser>
        <c:firstSliceAng val="0"/>
      </c:pieChart>
    </c:plotArea>
    <c:plotVisOnly val="1"/>
  </c:chart>
  <c:spPr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autoTitleDeleted val="1"/>
    <c:plotArea>
      <c:layout/>
      <c:pieChart>
        <c:varyColors val="1"/>
        <c:ser>
          <c:idx val="0"/>
          <c:order val="0"/>
          <c:tx>
            <c:v>Repairs</c:v>
          </c:tx>
          <c:spPr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explosion val="16"/>
          </c:dPt>
          <c:dPt>
            <c:idx val="1"/>
            <c:explosion val="10"/>
          </c:dPt>
          <c:dPt>
            <c:idx val="3"/>
            <c:explosion val="9"/>
          </c:dPt>
          <c:dLbls>
            <c:dLbl>
              <c:idx val="0"/>
              <c:layout>
                <c:manualLayout>
                  <c:x val="-0.18294932511863823"/>
                  <c:y val="-0.22994373409745822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en-US" sz="1400" baseline="0" dirty="0" smtClean="0"/>
                      <a:t>Parish </a:t>
                    </a:r>
                    <a:r>
                      <a:rPr lang="en-US" sz="1400" baseline="0" dirty="0"/>
                      <a:t>share and parish expenses</a:t>
                    </a:r>
                  </a:p>
                </c:rich>
              </c:tx>
              <c:spPr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aseline="0"/>
                      <a:t>Maintenance upkeep  and energy bills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.10477383197301456"/>
                  <c:y val="0.14487739491279203"/>
                </c:manualLayout>
              </c:layout>
              <c:tx>
                <c:rich>
                  <a:bodyPr/>
                  <a:lstStyle/>
                  <a:p>
                    <a:r>
                      <a:rPr lang="en-US" sz="1200" baseline="0"/>
                      <a:t>Repairs  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0.29691881750612981"/>
                  <c:y val="1.6879771870113153E-2"/>
                </c:manualLayout>
              </c:layout>
              <c:tx>
                <c:rich>
                  <a:bodyPr/>
                  <a:lstStyle/>
                  <a:p>
                    <a:pPr>
                      <a:defRPr sz="1400" baseline="0"/>
                    </a:pPr>
                    <a:r>
                      <a:rPr lang="en-US" sz="1400" baseline="0"/>
                      <a:t>Giving to charities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200" baseline="0"/>
                </a:pPr>
                <a:endParaRPr lang="en-US"/>
              </a:p>
            </c:txPr>
            <c:showVal val="1"/>
          </c:dLbls>
          <c:val>
            <c:numRef>
              <c:f>Sheet1!$H$33:$H$36</c:f>
              <c:numCache>
                <c:formatCode>General</c:formatCode>
                <c:ptCount val="4"/>
                <c:pt idx="0">
                  <c:v>16260</c:v>
                </c:pt>
                <c:pt idx="1">
                  <c:v>1255</c:v>
                </c:pt>
                <c:pt idx="3">
                  <c:v>1126</c:v>
                </c:pt>
              </c:numCache>
            </c:numRef>
          </c:val>
        </c:ser>
        <c:ser>
          <c:idx val="1"/>
          <c:order val="1"/>
          <c:tx>
            <c:v>Parish share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2"/>
          <c:order val="2"/>
          <c:tx>
            <c:v>Maintenance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ser>
          <c:idx val="3"/>
          <c:order val="3"/>
          <c:tx>
            <c:v>Giving to charities</c:v>
          </c:tx>
          <c:val>
            <c:numLit>
              <c:formatCode>General</c:formatCode>
              <c:ptCount val="1"/>
              <c:pt idx="0">
                <c:v>1</c:v>
              </c:pt>
            </c:numLit>
          </c:val>
        </c:ser>
        <c:firstSliceAng val="0"/>
      </c:pie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0.50732</cdr:x>
      <cdr:y>0.08163</cdr:y>
    </cdr:from>
    <cdr:to>
      <cdr:x>0.61701</cdr:x>
      <cdr:y>0.10204</cdr:y>
    </cdr:to>
    <cdr:sp macro="" textlink="">
      <cdr:nvSpPr>
        <cdr:cNvPr id="3" name="Straight Connector 2"/>
        <cdr:cNvSpPr/>
      </cdr:nvSpPr>
      <cdr:spPr>
        <a:xfrm xmlns:a="http://schemas.openxmlformats.org/drawingml/2006/main" flipV="1">
          <a:off x="2643206" y="285752"/>
          <a:ext cx="571504" cy="7143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11821"/>
          </a:xfrm>
          <a:prstGeom prst="rect">
            <a:avLst/>
          </a:prstGeom>
        </p:spPr>
        <p:txBody>
          <a:bodyPr vert="horz" lIns="93598" tIns="46799" rIns="93598" bIns="4679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511821"/>
          </a:xfrm>
          <a:prstGeom prst="rect">
            <a:avLst/>
          </a:prstGeom>
        </p:spPr>
        <p:txBody>
          <a:bodyPr vert="horz" lIns="93598" tIns="46799" rIns="93598" bIns="46799" rtlCol="0"/>
          <a:lstStyle>
            <a:lvl1pPr algn="r">
              <a:defRPr sz="1200"/>
            </a:lvl1pPr>
          </a:lstStyle>
          <a:p>
            <a:pPr>
              <a:defRPr/>
            </a:pPr>
            <a:fld id="{95C84B78-0240-4465-8858-5742735CE6C3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0065"/>
            <a:ext cx="3070860" cy="511821"/>
          </a:xfrm>
          <a:prstGeom prst="rect">
            <a:avLst/>
          </a:prstGeom>
        </p:spPr>
        <p:txBody>
          <a:bodyPr vert="horz" lIns="93598" tIns="46799" rIns="93598" bIns="467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9710065"/>
            <a:ext cx="3070860" cy="511821"/>
          </a:xfrm>
          <a:prstGeom prst="rect">
            <a:avLst/>
          </a:prstGeom>
        </p:spPr>
        <p:txBody>
          <a:bodyPr vert="horz" lIns="93598" tIns="46799" rIns="93598" bIns="46799" rtlCol="0" anchor="b"/>
          <a:lstStyle>
            <a:lvl1pPr algn="r">
              <a:defRPr sz="1200"/>
            </a:lvl1pPr>
          </a:lstStyle>
          <a:p>
            <a:pPr>
              <a:defRPr/>
            </a:pPr>
            <a:fld id="{2491A86A-1696-4DB2-A566-6A87F80F96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511821"/>
          </a:xfrm>
          <a:prstGeom prst="rect">
            <a:avLst/>
          </a:prstGeom>
        </p:spPr>
        <p:txBody>
          <a:bodyPr vert="horz" lIns="93598" tIns="46799" rIns="93598" bIns="4679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511821"/>
          </a:xfrm>
          <a:prstGeom prst="rect">
            <a:avLst/>
          </a:prstGeom>
        </p:spPr>
        <p:txBody>
          <a:bodyPr vert="horz" lIns="93598" tIns="46799" rIns="93598" bIns="46799" rtlCol="0"/>
          <a:lstStyle>
            <a:lvl1pPr algn="r">
              <a:defRPr sz="1200"/>
            </a:lvl1pPr>
          </a:lstStyle>
          <a:p>
            <a:pPr>
              <a:defRPr/>
            </a:pPr>
            <a:fld id="{7927E99C-A816-4FD3-BADF-3CE8C03CE832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8" tIns="46799" rIns="93598" bIns="46799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856647"/>
            <a:ext cx="5669280" cy="4599930"/>
          </a:xfrm>
          <a:prstGeom prst="rect">
            <a:avLst/>
          </a:prstGeom>
        </p:spPr>
        <p:txBody>
          <a:bodyPr vert="horz" lIns="93598" tIns="46799" rIns="93598" bIns="4679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065"/>
            <a:ext cx="3070860" cy="511821"/>
          </a:xfrm>
          <a:prstGeom prst="rect">
            <a:avLst/>
          </a:prstGeom>
        </p:spPr>
        <p:txBody>
          <a:bodyPr vert="horz" lIns="93598" tIns="46799" rIns="93598" bIns="467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9710065"/>
            <a:ext cx="3070860" cy="511821"/>
          </a:xfrm>
          <a:prstGeom prst="rect">
            <a:avLst/>
          </a:prstGeom>
        </p:spPr>
        <p:txBody>
          <a:bodyPr vert="horz" lIns="93598" tIns="46799" rIns="93598" bIns="46799" rtlCol="0" anchor="b"/>
          <a:lstStyle>
            <a:lvl1pPr algn="r">
              <a:defRPr sz="1200"/>
            </a:lvl1pPr>
          </a:lstStyle>
          <a:p>
            <a:pPr>
              <a:defRPr/>
            </a:pPr>
            <a:fld id="{1718AB88-53AC-4C9A-868F-A673193BE0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F146C5-FD05-40F6-B82D-1424303B2F78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6CE66-F320-4045-9B7A-711E3F5D4670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9C54C-6B16-46CB-B9A3-9F509FD228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512F-8405-4CD0-9F4C-E298B73AA3C8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C085-F8EA-46CB-85B4-51A02981396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05092-7DAA-4815-8AF9-050255F0058C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3315-5FC3-40CA-9484-8076E23140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DAF6A-3D82-4704-9B3E-A6B7632D53E0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7D54-39EB-419B-91CC-BAECDB37F0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C785F-6BD8-4401-A454-3E6E6D21C56C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784B-E21B-4C94-8F8B-BAF6777AA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09A35-E5E3-4C74-ABE2-66C64995D0D7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B7991-CFE7-4E1E-A761-15D3E79AF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35AC7-BFFF-4A25-A2F0-23B7EECFA886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6295D-C35E-4773-84DB-C16B7DB3BB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A3CB-B641-47A5-BEBB-BD06450517F5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B108-6F9D-4AE4-A912-D69CDEBC4E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7C33-8137-4F7D-8DE5-437BAB39CF88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ADEF-C6E2-4FE2-9B75-13ADF3935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8D815-12B6-447A-9AAB-849AF5529DD0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D3AB-32D7-4EE6-9DDC-8E771362E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8CFFB-2AEC-4608-9021-62EB7AEADDF1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C2766-4C49-4532-988D-4888AC1F1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advTm="1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0C1F49-0603-4757-B217-092CBC0A6FE2}" type="datetimeFigureOut">
              <a:rPr lang="en-US"/>
              <a:pPr>
                <a:defRPr/>
              </a:pPr>
              <a:t>6/17/2009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AA1F69-911D-4DE9-AA2B-8EB4D11AE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7158" y="428604"/>
            <a:ext cx="3929090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…and </a:t>
            </a:r>
            <a:r>
              <a:rPr lang="en-GB" sz="3200" dirty="0" smtClean="0"/>
              <a:t>play </a:t>
            </a:r>
            <a:r>
              <a:rPr lang="en-GB" sz="3200" dirty="0"/>
              <a:t>an active part in fund-raising for the benefit of local </a:t>
            </a:r>
            <a:r>
              <a:rPr lang="en-GB" sz="3200" dirty="0" smtClean="0"/>
              <a:t>people</a:t>
            </a:r>
            <a:endParaRPr lang="en-GB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5143504" y="3143248"/>
            <a:ext cx="3643338" cy="342902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3000" dirty="0" smtClean="0"/>
              <a:t>We also support international charities, one of which helps vulnerable children </a:t>
            </a:r>
            <a:r>
              <a:rPr lang="en-GB" sz="3000" dirty="0"/>
              <a:t>and adults </a:t>
            </a:r>
            <a:r>
              <a:rPr lang="en-GB" sz="3000" dirty="0" smtClean="0"/>
              <a:t>in</a:t>
            </a:r>
          </a:p>
          <a:p>
            <a:pPr algn="ctr">
              <a:defRPr/>
            </a:pPr>
            <a:r>
              <a:rPr lang="en-GB" sz="3000" dirty="0" smtClean="0"/>
              <a:t>South </a:t>
            </a:r>
            <a:r>
              <a:rPr lang="en-GB" sz="3000" dirty="0"/>
              <a:t>Africa</a:t>
            </a:r>
          </a:p>
        </p:txBody>
      </p:sp>
      <p:pic>
        <p:nvPicPr>
          <p:cNvPr id="8" name="Picture 11" descr="C:\Users\Malcolm\Documents\Church Committee and JamDram\Stewardship\Stewardship PP\Mzamohle\15A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176612"/>
            <a:ext cx="2286016" cy="2356914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051" name="Picture 3" descr="C:\Users\Malcolm\Documents\Church Committee and JamDram\Stewardship\Stewardship PP\Mzamohle\P113053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357561"/>
            <a:ext cx="2081981" cy="266314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218" name="Picture 2" descr="C:\Users\Malcolm\Documents\Church Committee and JamDram\Stewardship\Stewardship PP\Teddington\scan0007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71480"/>
            <a:ext cx="4435475" cy="219710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00034" y="1071546"/>
            <a:ext cx="3857652" cy="492922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/>
              <a:t>The clergy and lay members of the church provide pastoral care at time of bereavement, illness or other difficulty</a:t>
            </a:r>
          </a:p>
          <a:p>
            <a:pPr algn="ctr">
              <a:defRPr/>
            </a:pPr>
            <a:endParaRPr lang="en-GB" b="1" dirty="0"/>
          </a:p>
        </p:txBody>
      </p:sp>
      <p:pic>
        <p:nvPicPr>
          <p:cNvPr id="14340" name="Picture 4" descr="http://www.mentalhelp.net/images/root/gri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16432"/>
            <a:ext cx="3857652" cy="3662328"/>
          </a:xfrm>
          <a:prstGeom prst="rect">
            <a:avLst/>
          </a:prstGeom>
          <a:noFill/>
          <a:effectLst>
            <a:outerShdw blurRad="101600" dist="101600" dir="2700000" sx="101000" sy="101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28564" y="500042"/>
            <a:ext cx="87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The Church will always support you…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5357826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</a:rPr>
              <a:t>…and the Church will always need your support</a:t>
            </a:r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15381" name="Picture 21" descr="C:\Users\Malcolm\Documents\Church Committee and JamDram\Stewardship\Stewardship PP\helping_han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60"/>
            <a:ext cx="5000659" cy="405053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428604"/>
            <a:ext cx="5429288" cy="28575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>
              <a:defRPr/>
            </a:pPr>
            <a:r>
              <a:rPr lang="en-GB" sz="2800" dirty="0" smtClean="0"/>
              <a:t>Our churches </a:t>
            </a:r>
            <a:r>
              <a:rPr lang="en-GB" sz="2800" dirty="0"/>
              <a:t>belongs to all of </a:t>
            </a:r>
            <a:r>
              <a:rPr lang="en-GB" sz="2800" dirty="0" smtClean="0"/>
              <a:t>us,</a:t>
            </a:r>
          </a:p>
          <a:p>
            <a:pPr algn="ctr">
              <a:defRPr/>
            </a:pPr>
            <a:r>
              <a:rPr lang="en-GB" sz="2800" dirty="0" smtClean="0"/>
              <a:t> </a:t>
            </a:r>
            <a:r>
              <a:rPr lang="en-GB" sz="2800" dirty="0"/>
              <a:t>not the Church of </a:t>
            </a:r>
            <a:r>
              <a:rPr lang="en-GB" sz="2800" dirty="0" smtClean="0"/>
              <a:t>England,</a:t>
            </a:r>
          </a:p>
          <a:p>
            <a:pPr algn="ctr">
              <a:defRPr/>
            </a:pPr>
            <a:r>
              <a:rPr lang="en-GB" sz="2800" dirty="0" smtClean="0"/>
              <a:t>the Government or </a:t>
            </a:r>
            <a:r>
              <a:rPr lang="en-GB" sz="2800" dirty="0"/>
              <a:t>anyone else. </a:t>
            </a:r>
            <a:endParaRPr lang="en-GB" sz="1400" dirty="0"/>
          </a:p>
          <a:p>
            <a:pPr algn="ctr">
              <a:defRPr/>
            </a:pPr>
            <a:endParaRPr lang="en-GB" sz="1400" dirty="0"/>
          </a:p>
          <a:p>
            <a:pPr algn="ctr">
              <a:defRPr/>
            </a:pPr>
            <a:r>
              <a:rPr lang="en-GB" sz="2800" dirty="0"/>
              <a:t>It is our responsibility to maintain </a:t>
            </a:r>
            <a:r>
              <a:rPr lang="en-GB" sz="2800" dirty="0" smtClean="0"/>
              <a:t>them for </a:t>
            </a:r>
            <a:r>
              <a:rPr lang="en-GB" sz="2800" dirty="0"/>
              <a:t>future </a:t>
            </a:r>
            <a:r>
              <a:rPr lang="en-GB" sz="2800" dirty="0" smtClean="0"/>
              <a:t>generations</a:t>
            </a:r>
            <a:endParaRPr lang="en-GB" sz="2800" dirty="0"/>
          </a:p>
          <a:p>
            <a:pPr algn="ctr">
              <a:defRPr/>
            </a:pPr>
            <a:endParaRPr lang="en-GB" sz="2000" dirty="0"/>
          </a:p>
        </p:txBody>
      </p:sp>
      <p:pic>
        <p:nvPicPr>
          <p:cNvPr id="6" name="Picture 4" descr="C:\Users\Malcolm\Documents\Church Committee and JamDram\Stewardship\Stewardship PP\Rogation\DSC_1054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643314"/>
            <a:ext cx="2670625" cy="290160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148" name="Picture 4" descr="C:\Users\Malcolm\Documents\Church Committee and JamDram\Stewardship\Stewardship PP\Alstone\scan0023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643314"/>
            <a:ext cx="4288279" cy="290295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149" name="Picture 5" descr="C:\Users\Malcolm\Documents\Church Committee and JamDram\Stewardship\Stewardship PP\Teddington\PICT1592 - Copy [1024x768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66"/>
            <a:ext cx="2254024" cy="292895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 descr="C:\Users\Malcolm\Documents\Church Committee and JamDram\Stewardship\Stewardship PP\Overbury\IMG_129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285860"/>
            <a:ext cx="2285997" cy="304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Rounded Rectangle 4"/>
          <p:cNvSpPr/>
          <p:nvPr/>
        </p:nvSpPr>
        <p:spPr>
          <a:xfrm>
            <a:off x="357158" y="214290"/>
            <a:ext cx="3071834" cy="64294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/>
          <a:lstStyle/>
          <a:p>
            <a:pPr>
              <a:defRPr/>
            </a:pPr>
            <a:endParaRPr lang="en-GB" sz="2800" b="1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/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Delivering </a:t>
            </a:r>
            <a:r>
              <a:rPr lang="en-GB" b="1" i="1" dirty="0" smtClean="0"/>
              <a:t>magazines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 smtClean="0"/>
              <a:t>Arranging flower displays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Playing the </a:t>
            </a:r>
            <a:r>
              <a:rPr lang="en-GB" b="1" i="1" dirty="0" smtClean="0"/>
              <a:t>organ</a:t>
            </a:r>
          </a:p>
          <a:p>
            <a:pPr>
              <a:lnSpc>
                <a:spcPct val="150000"/>
              </a:lnSpc>
              <a:defRPr/>
            </a:pPr>
            <a:r>
              <a:rPr lang="en-GB" b="1" i="1" dirty="0" smtClean="0"/>
              <a:t>Church cleaning</a:t>
            </a:r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L</a:t>
            </a:r>
            <a:r>
              <a:rPr lang="en-GB" b="1" i="1" dirty="0" smtClean="0"/>
              <a:t>ocking </a:t>
            </a:r>
            <a:r>
              <a:rPr lang="en-GB" b="1" i="1" dirty="0"/>
              <a:t>and </a:t>
            </a:r>
            <a:r>
              <a:rPr lang="en-GB" b="1" i="1" dirty="0" smtClean="0"/>
              <a:t>unlocking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 smtClean="0"/>
              <a:t>Fundraising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Providing </a:t>
            </a:r>
            <a:r>
              <a:rPr lang="en-GB" b="1" i="1" dirty="0" smtClean="0"/>
              <a:t>refreshments</a:t>
            </a:r>
          </a:p>
          <a:p>
            <a:pPr>
              <a:lnSpc>
                <a:spcPct val="150000"/>
              </a:lnSpc>
              <a:defRPr/>
            </a:pPr>
            <a:r>
              <a:rPr lang="en-GB" b="1" i="1" dirty="0" smtClean="0"/>
              <a:t>Organising events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Tidying the churchyard…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500042"/>
            <a:ext cx="2428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400" b="1" dirty="0">
                <a:solidFill>
                  <a:schemeClr val="bg1"/>
                </a:solidFill>
              </a:rPr>
              <a:t>Many people contribute their time and skills to the life </a:t>
            </a:r>
            <a:r>
              <a:rPr lang="en-GB" sz="2400" b="1" dirty="0" smtClean="0">
                <a:solidFill>
                  <a:schemeClr val="bg1"/>
                </a:solidFill>
              </a:rPr>
              <a:t>of</a:t>
            </a:r>
          </a:p>
          <a:p>
            <a:pPr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our parish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Malcolm\Documents\Church Committee and JamDram\Stewardship\Stewardship PP\Alstone\sam at slimbridge 014 - Copy [1024x768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643314"/>
            <a:ext cx="2789183" cy="2902564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7171" name="Picture 3" descr="C:\Users\Malcolm\Documents\Church Committee and JamDram\Stewardship\Stewardship PP\Ashton\DSC_1108 - Copy [640x480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7166"/>
            <a:ext cx="2357454" cy="20735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Malcolm\Documents\Church Committee and JamDram\Stewardship\Stewardship PP\scan0026 -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357166"/>
            <a:ext cx="1571636" cy="3573502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5" name="Rounded Rectangle 4"/>
          <p:cNvSpPr/>
          <p:nvPr/>
        </p:nvSpPr>
        <p:spPr>
          <a:xfrm>
            <a:off x="285720" y="857232"/>
            <a:ext cx="3286148" cy="50006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anchor="t" anchorCtr="0"/>
          <a:lstStyle/>
          <a:p>
            <a:pPr>
              <a:lnSpc>
                <a:spcPct val="150000"/>
              </a:lnSpc>
              <a:defRPr/>
            </a:pPr>
            <a:r>
              <a:rPr lang="en-GB" b="1" i="1" dirty="0" smtClean="0"/>
              <a:t>…</a:t>
            </a:r>
            <a:r>
              <a:rPr lang="en-GB" b="1" i="1" dirty="0"/>
              <a:t>Ringing </a:t>
            </a:r>
            <a:r>
              <a:rPr lang="en-GB" b="1" i="1" dirty="0" smtClean="0"/>
              <a:t>bells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 smtClean="0"/>
              <a:t>Editing </a:t>
            </a:r>
            <a:r>
              <a:rPr lang="en-GB" b="1" i="1" dirty="0"/>
              <a:t>the magazine </a:t>
            </a:r>
            <a:endParaRPr lang="en-GB" b="1" i="1" dirty="0" smtClean="0"/>
          </a:p>
          <a:p>
            <a:pPr>
              <a:lnSpc>
                <a:spcPct val="150000"/>
              </a:lnSpc>
              <a:defRPr/>
            </a:pPr>
            <a:r>
              <a:rPr lang="en-GB" b="1" i="1" dirty="0" smtClean="0"/>
              <a:t>Compiling Pew Notes</a:t>
            </a:r>
          </a:p>
          <a:p>
            <a:pPr>
              <a:lnSpc>
                <a:spcPct val="150000"/>
              </a:lnSpc>
              <a:defRPr/>
            </a:pPr>
            <a:r>
              <a:rPr lang="en-GB" b="1" i="1" dirty="0" smtClean="0"/>
              <a:t>Printing  and copying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Looking after the </a:t>
            </a:r>
            <a:r>
              <a:rPr lang="en-GB" b="1" i="1" dirty="0" smtClean="0"/>
              <a:t>finances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Running </a:t>
            </a:r>
            <a:r>
              <a:rPr lang="en-GB" b="1" i="1" dirty="0" smtClean="0"/>
              <a:t>children’s activities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Organising special </a:t>
            </a:r>
            <a:r>
              <a:rPr lang="en-GB" b="1" i="1" dirty="0" smtClean="0"/>
              <a:t>services</a:t>
            </a:r>
            <a:endParaRPr lang="en-GB" b="1" i="1" dirty="0"/>
          </a:p>
          <a:p>
            <a:pPr>
              <a:lnSpc>
                <a:spcPct val="150000"/>
              </a:lnSpc>
              <a:defRPr/>
            </a:pPr>
            <a:r>
              <a:rPr lang="en-GB" b="1" i="1" dirty="0"/>
              <a:t>Welcoming the congregation</a:t>
            </a:r>
          </a:p>
          <a:p>
            <a:pPr>
              <a:lnSpc>
                <a:spcPct val="150000"/>
              </a:lnSpc>
              <a:defRPr/>
            </a:pPr>
            <a:r>
              <a:rPr lang="en-GB" sz="2400" b="1" i="1" dirty="0"/>
              <a:t>….and much, much more</a:t>
            </a:r>
          </a:p>
          <a:p>
            <a:pPr>
              <a:defRPr/>
            </a:pPr>
            <a:endParaRPr lang="en-GB" sz="3200" b="1" dirty="0"/>
          </a:p>
        </p:txBody>
      </p:sp>
      <p:pic>
        <p:nvPicPr>
          <p:cNvPr id="40965" name="Picture 5" descr="C:\Users\Malcolm\Documents\Church Committee and JamDram\Stewardship\Stewardship PP\Ashton\Mother's posies - Copy [800x600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71942"/>
            <a:ext cx="4166746" cy="263025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2372" y="500042"/>
            <a:ext cx="2269709" cy="3214710"/>
          </a:xfrm>
          <a:prstGeom prst="rect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C:\Users\Malcolm\Documents\Church Committee and JamDram\Stewardship\Stewardship PP\FamilyStud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642918"/>
            <a:ext cx="3286168" cy="32861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4" name="Rounded Rectangle 3"/>
          <p:cNvSpPr/>
          <p:nvPr/>
        </p:nvSpPr>
        <p:spPr>
          <a:xfrm>
            <a:off x="1214414" y="4357694"/>
            <a:ext cx="7072362" cy="221457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12" name="TextBox 8"/>
          <p:cNvSpPr txBox="1">
            <a:spLocks noChangeArrowheads="1"/>
          </p:cNvSpPr>
          <p:nvPr/>
        </p:nvSpPr>
        <p:spPr bwMode="auto">
          <a:xfrm>
            <a:off x="1142976" y="4572008"/>
            <a:ext cx="7286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We urgently need your help to maintain </a:t>
            </a:r>
            <a:r>
              <a:rPr lang="en-GB" sz="36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our churches at </a:t>
            </a:r>
            <a:r>
              <a:rPr lang="en-GB" sz="36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heart of our community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1472" y="428604"/>
            <a:ext cx="4786346" cy="35719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000" dirty="0"/>
              <a:t>We are one family, and like any family, we need to plan for the future…</a:t>
            </a:r>
          </a:p>
        </p:txBody>
      </p:sp>
    </p:spTree>
  </p:cSld>
  <p:clrMapOvr>
    <a:masterClrMapping/>
  </p:clrMapOvr>
  <p:transition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57158" y="428604"/>
            <a:ext cx="4429156" cy="41434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Every year we undertake  to make a financial </a:t>
            </a:r>
            <a:r>
              <a:rPr lang="en-GB" sz="2800" dirty="0" smtClean="0"/>
              <a:t>contribution</a:t>
            </a:r>
          </a:p>
          <a:p>
            <a:pPr algn="ctr">
              <a:defRPr/>
            </a:pPr>
            <a:r>
              <a:rPr lang="en-GB" sz="2800" dirty="0" smtClean="0"/>
              <a:t>to </a:t>
            </a:r>
            <a:r>
              <a:rPr lang="en-GB" sz="2800" dirty="0"/>
              <a:t>the Diocese of </a:t>
            </a:r>
            <a:r>
              <a:rPr lang="en-GB" sz="2800" dirty="0" smtClean="0"/>
              <a:t>Worcester</a:t>
            </a:r>
          </a:p>
          <a:p>
            <a:pPr algn="ctr">
              <a:defRPr/>
            </a:pPr>
            <a:r>
              <a:rPr lang="en-GB" sz="2800" dirty="0" smtClean="0"/>
              <a:t>to </a:t>
            </a:r>
            <a:r>
              <a:rPr lang="en-GB" sz="2800" dirty="0"/>
              <a:t>help pay for our </a:t>
            </a:r>
            <a:r>
              <a:rPr lang="en-GB" sz="2800" dirty="0" smtClean="0"/>
              <a:t>clergy</a:t>
            </a:r>
            <a:r>
              <a:rPr lang="en-GB" sz="2800" dirty="0"/>
              <a:t>.</a:t>
            </a:r>
            <a:endParaRPr lang="en-GB" sz="2800" dirty="0" smtClean="0"/>
          </a:p>
          <a:p>
            <a:pPr algn="ctr">
              <a:defRPr/>
            </a:pPr>
            <a:endParaRPr lang="en-GB" sz="2800" dirty="0"/>
          </a:p>
          <a:p>
            <a:pPr algn="ctr">
              <a:defRPr/>
            </a:pPr>
            <a:r>
              <a:rPr lang="en-GB" sz="2800" b="1" dirty="0">
                <a:solidFill>
                  <a:schemeClr val="bg1"/>
                </a:solidFill>
              </a:rPr>
              <a:t>This is our ‘Parish Share’</a:t>
            </a:r>
          </a:p>
        </p:txBody>
      </p:sp>
      <p:pic>
        <p:nvPicPr>
          <p:cNvPr id="21510" name="Picture 6" descr="C:\Users\Malcolm\Documents\Church Committee and JamDram\Stewardship\Stewardship PP\Bredon Hill clergy 2009\DSCF4126 - Copy [800x600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000108"/>
            <a:ext cx="3487920" cy="3025771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Rounded Rectangle 4"/>
          <p:cNvSpPr/>
          <p:nvPr/>
        </p:nvSpPr>
        <p:spPr>
          <a:xfrm>
            <a:off x="1500166" y="4857760"/>
            <a:ext cx="6500858" cy="150019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In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2008 the Parish Share for the Beckford Group was £52,800, but the parish was £7,500 short in meeting this commitment</a:t>
            </a:r>
            <a:endParaRPr lang="en-GB" sz="2800" b="1" dirty="0">
              <a:solidFill>
                <a:schemeClr val="tx1"/>
              </a:solidFill>
              <a:effectLst>
                <a:outerShdw blurRad="50800" dist="38100" dir="96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8596" y="3286124"/>
            <a:ext cx="3929090" cy="3071834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</a:t>
            </a:r>
            <a:r>
              <a:rPr lang="en-GB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situation repeated </a:t>
            </a:r>
            <a:r>
              <a:rPr lang="en-GB" sz="2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throughout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the country. It is one </a:t>
            </a:r>
            <a:r>
              <a:rPr lang="en-GB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of the reasons why there are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decreasing numbers of clergy</a:t>
            </a:r>
            <a:endParaRPr lang="en-GB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>
              <a:defRPr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428604"/>
            <a:ext cx="3929090" cy="2571768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b="1" dirty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In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2009 </a:t>
            </a:r>
            <a:r>
              <a:rPr lang="en-GB" sz="2800" b="1" dirty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we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are facing a similar shortfall in our accounts </a:t>
            </a:r>
            <a:r>
              <a:rPr lang="en-GB" sz="2800" b="1" dirty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and so we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will be </a:t>
            </a:r>
            <a:r>
              <a:rPr lang="en-GB" sz="2800" b="1" dirty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unable to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50800" dist="38100" dir="960000" algn="tl" rotWithShape="0">
                    <a:schemeClr val="tx1">
                      <a:alpha val="40000"/>
                    </a:schemeClr>
                  </a:outerShdw>
                </a:effectLst>
              </a:rPr>
              <a:t>pay what is needed</a:t>
            </a:r>
            <a:endParaRPr lang="en-GB" sz="2800" b="1" dirty="0">
              <a:solidFill>
                <a:schemeClr val="tx1"/>
              </a:solidFill>
              <a:effectLst>
                <a:outerShdw blurRad="50800" dist="38100" dir="96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C:\Users\Malcolm\Documents\Church Committee and JamDram\Stewardship\Stewardship PP\Teddington\scan0010 [1024x768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4095762" cy="603988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57356" y="214290"/>
            <a:ext cx="5357850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b="1" dirty="0"/>
              <a:t>Our finances in 2008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71538" y="4857760"/>
            <a:ext cx="3571900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/>
              <a:t>What we received</a:t>
            </a:r>
            <a:endParaRPr lang="en-GB" sz="24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214942" y="4857760"/>
            <a:ext cx="3571900" cy="8572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dirty="0" smtClean="0"/>
              <a:t>How we spent it</a:t>
            </a:r>
            <a:endParaRPr lang="en-GB" sz="2400" b="1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500034" y="1285860"/>
          <a:ext cx="4429156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214810" y="1214422"/>
          <a:ext cx="5210175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2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lcolm\Documents\Church Committee and JamDram\Stewardship\Stewardship PP\Alstone\Alstone Chu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8000"/>
            <a:ext cx="4295999" cy="3222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ounded Rectangle 3"/>
          <p:cNvSpPr/>
          <p:nvPr/>
        </p:nvSpPr>
        <p:spPr>
          <a:xfrm>
            <a:off x="642910" y="4143380"/>
            <a:ext cx="8072494" cy="228601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3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Supporting </a:t>
            </a:r>
            <a:endParaRPr lang="en-GB" sz="4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 Margaret’s Alstone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St Nicholas’ Teddington</a:t>
            </a:r>
            <a:endParaRPr lang="en-GB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30" name="Picture 6" descr="C:\Users\Malcolm\Documents\Church Committee and JamDram\Stewardship\Stewardship PP\Teddington\teddington-church-599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8944" y="648000"/>
            <a:ext cx="4378650" cy="322274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Rounded Rectangle 6"/>
          <p:cNvSpPr/>
          <p:nvPr/>
        </p:nvSpPr>
        <p:spPr>
          <a:xfrm>
            <a:off x="642910" y="1714488"/>
            <a:ext cx="8143932" cy="1071570"/>
          </a:xfrm>
          <a:prstGeom prst="roundRect">
            <a:avLst/>
          </a:prstGeom>
          <a:noFill/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200" b="1" dirty="0">
                <a:ln>
                  <a:solidFill>
                    <a:schemeClr val="tx1"/>
                  </a:solidFill>
                </a:ln>
                <a:solidFill>
                  <a:srgbClr val="BA2041"/>
                </a:solidFill>
                <a:effectLst>
                  <a:outerShdw blurRad="50800" dist="63500" dir="2700000" algn="tl" rotWithShape="0">
                    <a:schemeClr val="bg1">
                      <a:alpha val="40000"/>
                    </a:schemeClr>
                  </a:outerShdw>
                </a:effectLst>
              </a:rPr>
              <a:t>The Way Forward</a:t>
            </a:r>
          </a:p>
        </p:txBody>
      </p:sp>
    </p:spTree>
  </p:cSld>
  <p:clrMapOvr>
    <a:masterClrMapping/>
  </p:clrMapOvr>
  <p:transition advTm="12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28992" y="4857760"/>
            <a:ext cx="5286383" cy="1785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sz="2400" dirty="0"/>
              <a:t>Whatever you can afford is valued and appreciated. Your contribution, large or small, will help to support the Church’s ongoing ministry in our </a:t>
            </a:r>
            <a:r>
              <a:rPr lang="en-GB" sz="2400" dirty="0" smtClean="0"/>
              <a:t>community</a:t>
            </a:r>
            <a:endParaRPr lang="en-GB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71472" y="3000372"/>
            <a:ext cx="4429156" cy="157163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sz="2800" dirty="0"/>
              <a:t>If you </a:t>
            </a:r>
            <a:r>
              <a:rPr lang="en-GB" sz="2800" dirty="0" smtClean="0"/>
              <a:t>already give regularly, please would you consider </a:t>
            </a:r>
            <a:r>
              <a:rPr lang="en-GB" sz="2800" dirty="0"/>
              <a:t>increasing your </a:t>
            </a:r>
            <a:r>
              <a:rPr lang="en-GB" sz="2800" dirty="0" smtClean="0"/>
              <a:t>gift?</a:t>
            </a:r>
            <a:endParaRPr lang="en-GB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4429125" y="285728"/>
            <a:ext cx="4500593" cy="24288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GB" sz="2400" dirty="0" smtClean="0"/>
              <a:t>Please make </a:t>
            </a:r>
            <a:r>
              <a:rPr lang="en-GB" sz="2400" dirty="0"/>
              <a:t>a financial gift to the church </a:t>
            </a:r>
            <a:r>
              <a:rPr lang="en-GB" sz="2400" dirty="0" smtClean="0"/>
              <a:t>by </a:t>
            </a:r>
            <a:r>
              <a:rPr lang="en-GB" sz="2400" dirty="0"/>
              <a:t>regular </a:t>
            </a:r>
            <a:r>
              <a:rPr lang="en-GB" sz="2400" dirty="0" smtClean="0"/>
              <a:t>planned giving. </a:t>
            </a:r>
            <a:r>
              <a:rPr lang="en-GB" sz="2400" dirty="0"/>
              <a:t>If you are a taxpayer we can </a:t>
            </a:r>
            <a:r>
              <a:rPr lang="en-GB" sz="2400" dirty="0" smtClean="0"/>
              <a:t>currently reclaim </a:t>
            </a:r>
            <a:r>
              <a:rPr lang="en-GB" sz="2400" dirty="0"/>
              <a:t>28p in every pound if you complete a Gift Aid </a:t>
            </a:r>
            <a:r>
              <a:rPr lang="en-GB" sz="2400" dirty="0" smtClean="0"/>
              <a:t>declaration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714356"/>
            <a:ext cx="335758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4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rPr>
              <a:t>How can you </a:t>
            </a:r>
            <a:r>
              <a:rPr lang="en-GB" sz="4800" b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rPr>
              <a:t>help?</a:t>
            </a:r>
          </a:p>
        </p:txBody>
      </p:sp>
    </p:spTree>
  </p:cSld>
  <p:clrMapOvr>
    <a:masterClrMapping/>
  </p:clrMapOvr>
  <p:transition advTm="2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6"/>
          <p:cNvSpPr txBox="1">
            <a:spLocks noChangeArrowheads="1"/>
          </p:cNvSpPr>
          <p:nvPr/>
        </p:nvSpPr>
        <p:spPr bwMode="auto">
          <a:xfrm>
            <a:off x="1857375" y="571500"/>
            <a:ext cx="46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28596" y="500042"/>
            <a:ext cx="5715040" cy="57150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GB" sz="3200" dirty="0"/>
              <a:t>If you have any questions about helping </a:t>
            </a:r>
            <a:r>
              <a:rPr lang="en-GB" sz="3200" dirty="0" smtClean="0"/>
              <a:t>the churches in Alstone and Teddington, </a:t>
            </a:r>
            <a:r>
              <a:rPr lang="en-GB" sz="3200" dirty="0"/>
              <a:t>or would like to pledge your support</a:t>
            </a:r>
            <a:r>
              <a:rPr lang="en-GB" sz="3200" dirty="0" smtClean="0"/>
              <a:t>, please </a:t>
            </a:r>
            <a:r>
              <a:rPr lang="en-GB" sz="3200" dirty="0"/>
              <a:t>contact</a:t>
            </a:r>
            <a:r>
              <a:rPr lang="en-GB" sz="3200" dirty="0" smtClean="0"/>
              <a:t>:</a:t>
            </a:r>
          </a:p>
          <a:p>
            <a:pPr algn="ctr">
              <a:defRPr/>
            </a:pPr>
            <a:endParaRPr lang="en-GB" sz="2800" dirty="0"/>
          </a:p>
          <a:p>
            <a:pPr algn="ctr">
              <a:defRPr/>
            </a:pPr>
            <a:r>
              <a:rPr lang="en-GB" sz="2800" dirty="0" smtClean="0"/>
              <a:t>Rev Susan Renshaw</a:t>
            </a:r>
          </a:p>
          <a:p>
            <a:pPr algn="ctr">
              <a:defRPr/>
            </a:pPr>
            <a:r>
              <a:rPr lang="en-GB" sz="2800" dirty="0" smtClean="0"/>
              <a:t>01386 750203</a:t>
            </a:r>
            <a:endParaRPr lang="en-GB" sz="1600" dirty="0" smtClean="0"/>
          </a:p>
          <a:p>
            <a:pPr algn="ctr">
              <a:defRPr/>
            </a:pPr>
            <a:endParaRPr lang="en-GB" sz="1600" dirty="0"/>
          </a:p>
          <a:p>
            <a:pPr algn="ctr">
              <a:defRPr/>
            </a:pPr>
            <a:r>
              <a:rPr lang="en-GB" sz="2800" dirty="0" smtClean="0"/>
              <a:t>or Anne Kyle 01242 620351</a:t>
            </a:r>
            <a:endParaRPr lang="en-GB" sz="2800" dirty="0"/>
          </a:p>
          <a:p>
            <a:pPr algn="ctr">
              <a:defRPr/>
            </a:pPr>
            <a:r>
              <a:rPr lang="en-GB" sz="2800" dirty="0" smtClean="0"/>
              <a:t>Kieran Whelan 01242 620763</a:t>
            </a:r>
          </a:p>
          <a:p>
            <a:pPr algn="ctr">
              <a:defRPr/>
            </a:pPr>
            <a:r>
              <a:rPr lang="en-GB" sz="2800" i="1" dirty="0" smtClean="0"/>
              <a:t>churchwardens</a:t>
            </a:r>
            <a:endParaRPr lang="en-GB" sz="2800" i="1" dirty="0"/>
          </a:p>
        </p:txBody>
      </p:sp>
      <p:pic>
        <p:nvPicPr>
          <p:cNvPr id="13315" name="Picture 3" descr="C:\Users\Malcolm\Documents\Church Committee and JamDram\Stewardship\Stewardship PP\Ashton\Ashton-under-Hill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285860"/>
            <a:ext cx="2291296" cy="3643338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12700"/>
          </a:effectLst>
        </p:spPr>
      </p:pic>
    </p:spTree>
  </p:cSld>
  <p:clrMapOvr>
    <a:masterClrMapping/>
  </p:clrMapOvr>
  <p:transition advTm="25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2910" y="4714884"/>
            <a:ext cx="8072494" cy="17145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4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  <a:endParaRPr lang="en-GB" sz="6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267" name="Picture 3" descr="C:\Users\Malcolm\Documents\Church Committee and JamDram\Stewardship\Stewardship PP\Alstone\scan0023 - Copy [1024x768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357718" cy="2949476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127000"/>
          </a:effectLst>
        </p:spPr>
      </p:pic>
      <p:pic>
        <p:nvPicPr>
          <p:cNvPr id="11266" name="Picture 2" descr="C:\Users\Malcolm\Documents\Church Committee and JamDram\Stewardship\Stewardship PP\Teddington\scan0009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4268412" cy="3000396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12700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Malcolm\Documents\Church Committee and JamDram\Stewardship\Stewardship PP\Overbury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571744"/>
            <a:ext cx="2340000" cy="187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081" name="Picture 9" descr="http://www.beckford-village.org/church/images/churc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4786322"/>
            <a:ext cx="2357454" cy="1909439"/>
          </a:xfrm>
          <a:prstGeom prst="rect">
            <a:avLst/>
          </a:prstGeom>
          <a:noFill/>
          <a:effectLst>
            <a:outerShdw blurRad="76200" dist="38100" dir="2700000" sx="102000" sy="102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083" name="Picture 11" descr="Alstone Chu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28604"/>
            <a:ext cx="2352000" cy="176400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085" name="Picture 13" descr="http://www.yourlocalweb.co.uk/images/pictures/06/14/teddington-church-59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28604"/>
            <a:ext cx="2340000" cy="1762313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2" name="TextBox 11"/>
          <p:cNvSpPr txBox="1"/>
          <p:nvPr/>
        </p:nvSpPr>
        <p:spPr>
          <a:xfrm>
            <a:off x="928662" y="5929330"/>
            <a:ext cx="25717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</a:rPr>
              <a:t>St John the </a:t>
            </a:r>
            <a:r>
              <a:rPr lang="en-GB" sz="1600" b="1" i="1" dirty="0" smtClean="0">
                <a:solidFill>
                  <a:schemeClr val="tx2">
                    <a:lumMod val="75000"/>
                  </a:schemeClr>
                </a:solidFill>
              </a:rPr>
              <a:t>Baptist </a:t>
            </a: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</a:rPr>
              <a:t>Beckford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910" y="4429132"/>
            <a:ext cx="2143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</a:rPr>
              <a:t>St </a:t>
            </a:r>
            <a:r>
              <a:rPr lang="en-GB" sz="1600" b="1" i="1" dirty="0" smtClean="0">
                <a:solidFill>
                  <a:schemeClr val="tx2">
                    <a:lumMod val="75000"/>
                  </a:schemeClr>
                </a:solidFill>
              </a:rPr>
              <a:t>Barbara</a:t>
            </a:r>
            <a:endParaRPr lang="en-GB" sz="1600" b="1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</a:rPr>
              <a:t>Ashton under Hill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500430" y="357166"/>
            <a:ext cx="2500330" cy="42148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/>
          </a:p>
          <a:p>
            <a:pPr algn="ctr">
              <a:defRPr/>
            </a:pPr>
            <a:r>
              <a:rPr lang="en-GB" sz="2400" dirty="0"/>
              <a:t>St </a:t>
            </a:r>
            <a:r>
              <a:rPr lang="en-GB" sz="2400" dirty="0" smtClean="0"/>
              <a:t>Margaret’s and St Nicholas’ are </a:t>
            </a:r>
            <a:r>
              <a:rPr lang="en-GB" sz="2400" dirty="0"/>
              <a:t>part </a:t>
            </a:r>
            <a:r>
              <a:rPr lang="en-GB" sz="2400" dirty="0" smtClean="0"/>
              <a:t>of the </a:t>
            </a:r>
            <a:r>
              <a:rPr lang="en-GB" sz="2400" dirty="0"/>
              <a:t>Beckford Group </a:t>
            </a:r>
            <a:r>
              <a:rPr lang="en-GB" sz="2400" dirty="0" smtClean="0"/>
              <a:t>Parish,</a:t>
            </a:r>
          </a:p>
          <a:p>
            <a:pPr algn="ctr">
              <a:defRPr/>
            </a:pPr>
            <a:r>
              <a:rPr lang="en-GB" sz="2400" dirty="0" smtClean="0"/>
              <a:t>now </a:t>
            </a:r>
            <a:r>
              <a:rPr lang="en-GB" sz="2400" dirty="0"/>
              <a:t>in </a:t>
            </a:r>
            <a:r>
              <a:rPr lang="en-GB" sz="2400" dirty="0" smtClean="0"/>
              <a:t>the</a:t>
            </a:r>
          </a:p>
          <a:p>
            <a:pPr algn="ctr">
              <a:defRPr/>
            </a:pPr>
            <a:r>
              <a:rPr lang="en-GB" sz="2400" dirty="0" smtClean="0"/>
              <a:t>Bredon </a:t>
            </a:r>
            <a:r>
              <a:rPr lang="en-GB" sz="2400" dirty="0"/>
              <a:t>Hill Group of </a:t>
            </a:r>
            <a:r>
              <a:rPr lang="en-GB" sz="2400" dirty="0" smtClean="0"/>
              <a:t>churches,</a:t>
            </a:r>
          </a:p>
          <a:p>
            <a:pPr algn="ctr">
              <a:defRPr/>
            </a:pPr>
            <a:r>
              <a:rPr lang="en-GB" sz="2400" dirty="0" smtClean="0"/>
              <a:t>in </a:t>
            </a:r>
            <a:r>
              <a:rPr lang="en-GB" sz="2400" dirty="0"/>
              <a:t>the Diocese of Worcester</a:t>
            </a:r>
          </a:p>
          <a:p>
            <a:pPr algn="ctr">
              <a:defRPr/>
            </a:pP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16" y="4500570"/>
            <a:ext cx="1785937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i="1" dirty="0">
                <a:solidFill>
                  <a:schemeClr val="tx2">
                    <a:lumMod val="75000"/>
                  </a:schemeClr>
                </a:solidFill>
              </a:rPr>
              <a:t>St </a:t>
            </a:r>
            <a:r>
              <a:rPr lang="en-GB" sz="1600" b="1" i="1" dirty="0" smtClean="0">
                <a:solidFill>
                  <a:schemeClr val="tx2">
                    <a:lumMod val="75000"/>
                  </a:schemeClr>
                </a:solidFill>
              </a:rPr>
              <a:t> Faith</a:t>
            </a:r>
            <a:endParaRPr lang="en-GB" sz="16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r">
              <a:defRPr/>
            </a:pPr>
            <a:r>
              <a:rPr lang="en-GB" sz="1600" b="1" i="1" dirty="0" smtClean="0">
                <a:solidFill>
                  <a:schemeClr val="tx2">
                    <a:lumMod val="75000"/>
                  </a:schemeClr>
                </a:solidFill>
              </a:rPr>
              <a:t>Overbury</a:t>
            </a:r>
            <a:endParaRPr lang="en-GB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Malcolm\Documents\Church Committee and JamDram\Stewardship\Stewardship PP\Ashton\d241a7b416f45fa96b0fbfb1ae024a93_7c3 [640x480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2571744"/>
            <a:ext cx="2357454" cy="1768571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2910" y="428604"/>
            <a:ext cx="4500594" cy="21431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Each of our </a:t>
            </a:r>
            <a:r>
              <a:rPr lang="en-GB" sz="28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churches is </a:t>
            </a:r>
            <a:r>
              <a:rPr lang="en-GB" sz="2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very different and they have all been lovingly cared for over the centuries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29063" y="3714750"/>
            <a:ext cx="5000625" cy="28575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They </a:t>
            </a:r>
            <a:r>
              <a:rPr lang="en-GB" sz="2800" dirty="0" smtClean="0"/>
              <a:t>are beautiful </a:t>
            </a:r>
            <a:r>
              <a:rPr lang="en-GB" sz="2800" dirty="0"/>
              <a:t>listed buildings that are time-consuming and expensive to maintain. There is no financial support from the Government or the Church of </a:t>
            </a:r>
            <a:r>
              <a:rPr lang="en-GB" sz="2800" dirty="0" smtClean="0"/>
              <a:t>England</a:t>
            </a:r>
            <a:endParaRPr lang="en-GB" sz="2800" dirty="0"/>
          </a:p>
        </p:txBody>
      </p:sp>
      <p:pic>
        <p:nvPicPr>
          <p:cNvPr id="2050" name="Picture 2" descr="C:\Users\Malcolm\Documents\Church Committee and JamDram\Stewardship\Stewardship PP\Teddington\scan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57166"/>
            <a:ext cx="2089991" cy="3224217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2051" name="Picture 3" descr="C:\Users\Malcolm\Documents\Church Committee and JamDram\Stewardship\Stewardship PP\Alstone\scan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898752"/>
            <a:ext cx="2500330" cy="368590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14678" y="285728"/>
            <a:ext cx="2928958" cy="55007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2200" b="1" dirty="0"/>
              <a:t>Ministry in our parish is currently led by </a:t>
            </a:r>
          </a:p>
          <a:p>
            <a:pPr algn="ctr">
              <a:defRPr/>
            </a:pPr>
            <a:r>
              <a:rPr lang="en-GB" sz="2200" b="1" dirty="0"/>
              <a:t>Rev Matthew Baynes </a:t>
            </a:r>
            <a:endParaRPr lang="en-GB" sz="1400" b="1" dirty="0"/>
          </a:p>
          <a:p>
            <a:pPr algn="ctr">
              <a:defRPr/>
            </a:pPr>
            <a:endParaRPr lang="en-GB" sz="1400" b="1" dirty="0"/>
          </a:p>
          <a:p>
            <a:pPr algn="ctr">
              <a:defRPr/>
            </a:pPr>
            <a:r>
              <a:rPr lang="en-GB" sz="2200" b="1" dirty="0"/>
              <a:t>assisted by</a:t>
            </a:r>
            <a:endParaRPr lang="en-GB" sz="1400" b="1" dirty="0"/>
          </a:p>
          <a:p>
            <a:pPr algn="ctr">
              <a:defRPr/>
            </a:pPr>
            <a:endParaRPr lang="en-GB" sz="1400" b="1" dirty="0"/>
          </a:p>
          <a:p>
            <a:pPr algn="ctr">
              <a:defRPr/>
            </a:pPr>
            <a:r>
              <a:rPr lang="en-GB" sz="2200" b="1" dirty="0"/>
              <a:t>Rev Susan </a:t>
            </a:r>
            <a:r>
              <a:rPr lang="en-GB" sz="2200" b="1" dirty="0" err="1"/>
              <a:t>Renshaw</a:t>
            </a:r>
            <a:endParaRPr lang="en-GB" sz="2200" b="1" dirty="0"/>
          </a:p>
          <a:p>
            <a:pPr algn="ctr">
              <a:defRPr/>
            </a:pPr>
            <a:r>
              <a:rPr lang="en-GB" sz="2200" b="1" dirty="0"/>
              <a:t>who has pastoral responsibility for </a:t>
            </a:r>
            <a:r>
              <a:rPr lang="en-GB" sz="2200" b="1" dirty="0" smtClean="0"/>
              <a:t>Alstone and Teddington,</a:t>
            </a:r>
            <a:endParaRPr lang="en-GB" sz="1400" b="1" dirty="0"/>
          </a:p>
          <a:p>
            <a:pPr algn="ctr">
              <a:defRPr/>
            </a:pPr>
            <a:endParaRPr lang="en-GB" sz="1400" b="1" dirty="0"/>
          </a:p>
          <a:p>
            <a:pPr>
              <a:defRPr/>
            </a:pPr>
            <a:r>
              <a:rPr lang="en-GB" sz="2200" b="1" dirty="0"/>
              <a:t>Rev Terry Henderson</a:t>
            </a:r>
            <a:endParaRPr lang="en-GB" sz="1400" b="1" dirty="0"/>
          </a:p>
          <a:p>
            <a:pPr algn="ctr">
              <a:defRPr/>
            </a:pPr>
            <a:r>
              <a:rPr lang="en-GB" sz="1400" b="1" dirty="0"/>
              <a:t> </a:t>
            </a:r>
          </a:p>
          <a:p>
            <a:pPr algn="r">
              <a:defRPr/>
            </a:pPr>
            <a:r>
              <a:rPr lang="en-GB" sz="2200" b="1" dirty="0"/>
              <a:t>and Rev Clive Parr</a:t>
            </a:r>
          </a:p>
        </p:txBody>
      </p:sp>
      <p:pic>
        <p:nvPicPr>
          <p:cNvPr id="6154" name="Picture 10" descr="C:\Users\Malcolm\Documents\Church Committee and JamDram\Stewardship\Stewardship PP\Bredon Hill clergy 2009\DSCF4131 - Copy [640x480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2643187" cy="251142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156" name="Picture 12" descr="C:\Users\Malcolm\Documents\Church Committee and JamDram\Stewardship\Stewardship PP\Bredon Hill clergy 2009\DSCF4135 - Copy [640x480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85750"/>
            <a:ext cx="2470150" cy="2513013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157" name="Picture 13" descr="C:\Users\Malcolm\Documents\Church Committee and JamDram\Stewardship\Stewardship PP\Bredon Hill clergy 2009\DSCF4134 - Copy [640x480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214688"/>
            <a:ext cx="2214562" cy="2525712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158" name="Picture 14" descr="C:\Users\Malcolm\Documents\Church Committee and JamDram\Stewardship\Stewardship PP\Bredon Hill clergy 2009\DSCF4130 - Copy [640x480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50" y="3286125"/>
            <a:ext cx="2135188" cy="2524125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14" name="Rounded Rectangle 13"/>
          <p:cNvSpPr/>
          <p:nvPr/>
        </p:nvSpPr>
        <p:spPr>
          <a:xfrm>
            <a:off x="357158" y="6000768"/>
            <a:ext cx="8358246" cy="6429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/>
              <a:t>They are shortly to be joined by our new curate Christine Turpin</a:t>
            </a:r>
          </a:p>
        </p:txBody>
      </p:sp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71802" y="714356"/>
            <a:ext cx="3429024" cy="27860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GB" sz="2200" dirty="0">
                <a:solidFill>
                  <a:schemeClr val="bg1"/>
                </a:solidFill>
              </a:rPr>
              <a:t>We also have the invaluable services of </a:t>
            </a:r>
            <a:r>
              <a:rPr lang="en-GB" sz="2200" dirty="0" smtClean="0">
                <a:solidFill>
                  <a:schemeClr val="bg1"/>
                </a:solidFill>
              </a:rPr>
              <a:t>our Lay Readers:</a:t>
            </a:r>
            <a:endParaRPr lang="en-GB" sz="140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1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GB" sz="2200" dirty="0" err="1">
                <a:solidFill>
                  <a:schemeClr val="bg1"/>
                </a:solidFill>
              </a:rPr>
              <a:t>Kalantha</a:t>
            </a:r>
            <a:r>
              <a:rPr lang="en-GB" sz="2200" dirty="0">
                <a:solidFill>
                  <a:schemeClr val="bg1"/>
                </a:solidFill>
              </a:rPr>
              <a:t> </a:t>
            </a:r>
            <a:r>
              <a:rPr lang="en-GB" sz="2200" dirty="0" err="1" smtClean="0">
                <a:solidFill>
                  <a:schemeClr val="bg1"/>
                </a:solidFill>
              </a:rPr>
              <a:t>Brewis</a:t>
            </a:r>
            <a:r>
              <a:rPr lang="en-GB" sz="2200" dirty="0" smtClean="0">
                <a:solidFill>
                  <a:schemeClr val="bg1"/>
                </a:solidFill>
              </a:rPr>
              <a:t>, </a:t>
            </a:r>
          </a:p>
          <a:p>
            <a:pPr algn="ctr">
              <a:defRPr/>
            </a:pPr>
            <a:r>
              <a:rPr lang="en-GB" sz="2200" dirty="0" smtClean="0">
                <a:solidFill>
                  <a:schemeClr val="bg1"/>
                </a:solidFill>
              </a:rPr>
              <a:t>John Dodge, Dennis </a:t>
            </a:r>
            <a:r>
              <a:rPr lang="en-GB" sz="2200" dirty="0">
                <a:solidFill>
                  <a:schemeClr val="bg1"/>
                </a:solidFill>
              </a:rPr>
              <a:t>Oxley</a:t>
            </a:r>
          </a:p>
          <a:p>
            <a:pPr algn="ctr">
              <a:defRPr/>
            </a:pPr>
            <a:r>
              <a:rPr lang="en-GB" sz="2200" dirty="0" smtClean="0">
                <a:solidFill>
                  <a:schemeClr val="bg1"/>
                </a:solidFill>
              </a:rPr>
              <a:t>and Roger </a:t>
            </a:r>
            <a:r>
              <a:rPr lang="en-GB" sz="2200" dirty="0">
                <a:solidFill>
                  <a:schemeClr val="bg1"/>
                </a:solidFill>
              </a:rPr>
              <a:t>Palmer</a:t>
            </a:r>
          </a:p>
        </p:txBody>
      </p:sp>
      <p:pic>
        <p:nvPicPr>
          <p:cNvPr id="1027" name="Picture 3" descr="C:\Users\Malcolm\Documents\Church Committee and JamDram\Stewardship\Stewardship PP\Ashton\DSC_1125 - Copy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785794"/>
            <a:ext cx="2101302" cy="2714644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3074" name="Picture 2" descr="C:\Users\Malcolm\Documents\Church Committee and JamDram\Stewardship\Stewardship PP\Beckford\Roger Palmer 09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2643206" cy="2606151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" name="Rounded Rectangle 5"/>
          <p:cNvSpPr/>
          <p:nvPr/>
        </p:nvSpPr>
        <p:spPr>
          <a:xfrm>
            <a:off x="285720" y="4000504"/>
            <a:ext cx="4786346" cy="2286001"/>
          </a:xfrm>
          <a:prstGeom prst="round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smtClean="0"/>
              <a:t>The churchwardens, together with the church committee, </a:t>
            </a:r>
            <a:r>
              <a:rPr lang="en-GB" sz="2400" dirty="0"/>
              <a:t>are responsible for the management and upkeep of the </a:t>
            </a:r>
            <a:r>
              <a:rPr lang="en-GB" sz="2400" dirty="0" smtClean="0"/>
              <a:t>church.  </a:t>
            </a:r>
            <a:r>
              <a:rPr lang="en-GB" sz="2400" dirty="0"/>
              <a:t>They are all </a:t>
            </a:r>
            <a:r>
              <a:rPr lang="en-GB" sz="2400" dirty="0" smtClean="0"/>
              <a:t>volunteers</a:t>
            </a:r>
            <a:endParaRPr lang="en-GB" sz="2400" dirty="0"/>
          </a:p>
        </p:txBody>
      </p:sp>
      <p:pic>
        <p:nvPicPr>
          <p:cNvPr id="3075" name="Picture 3" descr="C:\Users\Malcolm\Documents\Church Committee and JamDram\Stewardship\Stewardship PP\Alstone\IMG_0417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9966" y="4071942"/>
            <a:ext cx="3361761" cy="214314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00034" y="428604"/>
            <a:ext cx="3857652" cy="214314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Our churches have been serving the community for over 900 years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43570" y="4071942"/>
            <a:ext cx="3071834" cy="2500330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and not just for baptisms,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</a:rPr>
              <a:t>marriages and funerals…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Malcolm\Documents\Church Committee and JamDram\Stewardship\Stewardship PP\Teddington\PICT1586 - Copy [1024x768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85794"/>
            <a:ext cx="3669913" cy="285752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101" name="Picture 5" descr="C:\Users\Malcolm\Documents\Church Committee and JamDram\Stewardship\Stewardship PP\Teddington\scan0005 -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2419350" cy="305435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4102" name="Picture 6" descr="C:\Users\Malcolm\Documents\Church Committee and JamDram\Stewardship\Stewardship PP\Teddington\scan0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786058"/>
            <a:ext cx="2692400" cy="2208212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C:\Users\Malcolm\Documents\Ashton Website\Roger Umpelby pics\Spring 2008\Crosses at Tower 1 21-03-08 [640x480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2901705" cy="2203482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9220" name="Picture 4" descr="C:\Users\Malcolm\Documents\Ashton Website\John Dodge pics\St B's children phots\St Bs Nativity 06 for 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71480"/>
            <a:ext cx="3330568" cy="234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6" name="Rounded Rectangle 5"/>
          <p:cNvSpPr/>
          <p:nvPr/>
        </p:nvSpPr>
        <p:spPr>
          <a:xfrm>
            <a:off x="500034" y="3429000"/>
            <a:ext cx="4286280" cy="30718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000" dirty="0"/>
              <a:t>Our churches are here for the important festivals of Easter, Harvest and Christmas, as a focus for family life</a:t>
            </a:r>
          </a:p>
        </p:txBody>
      </p:sp>
      <p:pic>
        <p:nvPicPr>
          <p:cNvPr id="5122" name="Picture 2" descr="C:\Users\Malcolm\Documents\Church Committee and JamDram\Stewardship\Stewardship PP\Alstone\sam at slimbridge 018 [1024x768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214554"/>
            <a:ext cx="2786082" cy="4083418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857752" y="428604"/>
            <a:ext cx="3929090" cy="27860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600" dirty="0"/>
              <a:t>Our </a:t>
            </a:r>
            <a:r>
              <a:rPr lang="en-GB" sz="3600" dirty="0" smtClean="0"/>
              <a:t>churches</a:t>
            </a:r>
          </a:p>
          <a:p>
            <a:pPr algn="ctr">
              <a:defRPr/>
            </a:pPr>
            <a:r>
              <a:rPr lang="en-GB" sz="3600" dirty="0" smtClean="0"/>
              <a:t>take </a:t>
            </a:r>
            <a:r>
              <a:rPr lang="en-GB" sz="3600" dirty="0"/>
              <a:t>a lead in community activities</a:t>
            </a:r>
          </a:p>
        </p:txBody>
      </p:sp>
      <p:pic>
        <p:nvPicPr>
          <p:cNvPr id="12294" name="Picture 6" descr="C:\Users\Malcolm\Documents\Church Committee and JamDram\Stewardship\Stewardship PP\Ashton\Parish Pastoral Tea 2 [640x480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7"/>
            <a:ext cx="3906000" cy="2895719"/>
          </a:xfrm>
          <a:prstGeom prst="rect">
            <a:avLst/>
          </a:prstGeom>
          <a:noFill/>
          <a:effectLst>
            <a:outerShdw blurRad="50800" dist="889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1275" name="Picture 11" descr="C:\Users\Malcolm\Documents\Ashton Website\Parish Music\TrioPictureSmall_for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571876"/>
            <a:ext cx="3426434" cy="2894400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8194" name="Picture 2" descr="C:\Users\Malcolm\Documents\Church Committee and JamDram\Stewardship\Stewardship PP\Teddington\scan0006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8603"/>
            <a:ext cx="3906000" cy="2836079"/>
          </a:xfrm>
          <a:prstGeom prst="rect">
            <a:avLst/>
          </a:prstGeom>
          <a:noFill/>
          <a:effectLst>
            <a:outerShdw blurRad="50800" dist="635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</p:cSld>
  <p:clrMapOvr>
    <a:masterClrMapping/>
  </p:clrMapOvr>
  <p:transition advTm="1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688</Words>
  <Application>Microsoft Office PowerPoint</Application>
  <PresentationFormat>On-screen Show (4:3)</PresentationFormat>
  <Paragraphs>114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Malcolm</dc:creator>
  <cp:lastModifiedBy>Malcolm</cp:lastModifiedBy>
  <cp:revision>242</cp:revision>
  <dcterms:created xsi:type="dcterms:W3CDTF">2009-05-10T18:09:19Z</dcterms:created>
  <dcterms:modified xsi:type="dcterms:W3CDTF">2009-06-17T19:50:06Z</dcterms:modified>
</cp:coreProperties>
</file>